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57" r:id="rId3"/>
    <p:sldId id="292" r:id="rId4"/>
    <p:sldId id="294" r:id="rId5"/>
    <p:sldId id="293" r:id="rId6"/>
    <p:sldId id="296" r:id="rId7"/>
    <p:sldId id="297" r:id="rId8"/>
    <p:sldId id="295" r:id="rId9"/>
    <p:sldId id="298" r:id="rId10"/>
    <p:sldId id="261" r:id="rId11"/>
    <p:sldId id="279" r:id="rId12"/>
    <p:sldId id="280" r:id="rId13"/>
    <p:sldId id="324" r:id="rId14"/>
    <p:sldId id="325" r:id="rId15"/>
    <p:sldId id="320" r:id="rId16"/>
    <p:sldId id="321" r:id="rId17"/>
    <p:sldId id="285" r:id="rId18"/>
    <p:sldId id="286" r:id="rId19"/>
    <p:sldId id="303" r:id="rId20"/>
    <p:sldId id="302" r:id="rId21"/>
    <p:sldId id="327" r:id="rId22"/>
    <p:sldId id="268" r:id="rId23"/>
    <p:sldId id="269" r:id="rId24"/>
    <p:sldId id="322" r:id="rId25"/>
    <p:sldId id="334" r:id="rId26"/>
    <p:sldId id="272" r:id="rId27"/>
    <p:sldId id="275" r:id="rId28"/>
    <p:sldId id="277" r:id="rId29"/>
    <p:sldId id="33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5652" autoAdjust="0"/>
  </p:normalViewPr>
  <p:slideViewPr>
    <p:cSldViewPr>
      <p:cViewPr>
        <p:scale>
          <a:sx n="87" d="100"/>
          <a:sy n="87" d="100"/>
        </p:scale>
        <p:origin x="-65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CE82D-78BC-4463-AD16-E743039C313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A3BC4-D48F-4056-B112-CFFF52BF7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A3BC4-D48F-4056-B112-CFFF52BF790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514E-E39E-4F0A-9917-9703F0D0230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85E6A-FD11-48B4-A761-4E328201B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hcity.ru/data/115/issled_2013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g1.liveinternet.ru/images/attach/c/10/108/947/108947313_33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reenmama.ua/dn_images/02/60/04/48/127080472514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du.cap.ru/home/5022/kartinki/deti%20igraut.pn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Изображение" r:id="rId3" imgW="6095238" imgH="4295238" progId="StaticDib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772816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Познавательно-исследовательская деятельность  как направление развития личности дошкольника</a:t>
            </a:r>
            <a:r>
              <a:rPr lang="ru-RU" sz="3600" dirty="0" smtClean="0">
                <a:latin typeface="Comic Sans MS" pitchFamily="66" charset="0"/>
              </a:rPr>
              <a:t/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 в условиях внедрения ФГОС в образовательный процесс ДОУ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Comic Sans MS" pitchFamily="66" charset="0"/>
              </a:rPr>
              <a:t>5 лет </a:t>
            </a:r>
            <a:r>
              <a:rPr lang="ru-RU" sz="4000" b="1" dirty="0" smtClean="0">
                <a:latin typeface="Comic Sans MS" pitchFamily="66" charset="0"/>
              </a:rPr>
              <a:t>- период заметного интеллектуального развития.</a:t>
            </a: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>
              <a:latin typeface="Comic Sans MS" pitchFamily="66" charset="0"/>
            </a:endParaRPr>
          </a:p>
        </p:txBody>
      </p:sp>
      <p:pic>
        <p:nvPicPr>
          <p:cNvPr id="9" name="Picture 2" descr="D:\Картотека\0_802d8_53263e94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583" y="1600200"/>
            <a:ext cx="549883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Ребенок становится способен к определенной логической обработке </a:t>
            </a:r>
            <a:r>
              <a:rPr lang="ru-RU" sz="2400" dirty="0" smtClean="0">
                <a:latin typeface="Comic Sans MS" pitchFamily="66" charset="0"/>
              </a:rPr>
              <a:t>воспринимаемой информации:  относить объект </a:t>
            </a:r>
            <a:r>
              <a:rPr lang="ru-RU" sz="2400" dirty="0" smtClean="0">
                <a:latin typeface="Comic Sans MS" pitchFamily="66" charset="0"/>
              </a:rPr>
              <a:t>к определенной категории по какому-либо признаку, устанавливать связи и зависимости, прогнозировать свои действия на 2-3 шага вперед, обобщать, систематизировать.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осваивает все виды речи, в том числе и внутреннюю. Это важное приобретение старшего возраста, которое дает возможность формировать внутренний план действий: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  планировать, выдвигать гипотезы, предполагать результаты.</a:t>
            </a:r>
          </a:p>
          <a:p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8501122" cy="635798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Возраст 6-7 лет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643570" cy="542928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Comic Sans MS" pitchFamily="66" charset="0"/>
              </a:rPr>
              <a:t>У старшего дошкольника начинают уравновешиваться процессы торможения и возбуждения, вследствие чего появляется способность к волевым действиям. </a:t>
            </a:r>
          </a:p>
          <a:p>
            <a:r>
              <a:rPr lang="ru-RU" sz="2400" dirty="0" smtClean="0">
                <a:latin typeface="Comic Sans MS" pitchFamily="66" charset="0"/>
              </a:rPr>
              <a:t>Ребенок уже может ставить цель и сознательно ее добиваться:  произвольно запомнить что-либо, научиться чему-либо, сделать что-нибудь. Причем он может уже добиваться цели не только быстро достижимой, но и несколько отдаленной во времени. 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 descr="http://www.arhcity.ru/data/115/issled_2013.pn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785926"/>
            <a:ext cx="2409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963488"/>
            <a:ext cx="9793088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1844824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Построение работы по формированию у детей познавательно-исследовательских умений следует начинать с освоения воспитателями алгоритма этих действий и их особенностей применительно к определенному возрасту. 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 Воспитатель, понимая, как происходит процесс овладения умственным действием у ребенка, получает возможность планировать свою деятельность, четко представляя процесс и конечный результат.</a:t>
            </a:r>
            <a:endParaRPr lang="ru-RU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</a:rPr>
              <a:t>Алгоритмы </a:t>
            </a:r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</a:rPr>
              <a:t>умственных действий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714356"/>
            <a:ext cx="7858180" cy="3786214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428604"/>
            <a:ext cx="8501122" cy="43577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536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Анализ-синтез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700808"/>
            <a:ext cx="68407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 шаг - название предмета и его частей;</a:t>
            </a:r>
          </a:p>
          <a:p>
            <a:r>
              <a:rPr lang="ru-RU" sz="2400" dirty="0" smtClean="0">
                <a:latin typeface="Comic Sans MS" pitchFamily="66" charset="0"/>
              </a:rPr>
              <a:t>2 шаг - вычленение всех признаков, свойств, качеств, функций, название их;</a:t>
            </a:r>
          </a:p>
          <a:p>
            <a:r>
              <a:rPr lang="ru-RU" sz="2400" dirty="0" smtClean="0">
                <a:latin typeface="Comic Sans MS" pitchFamily="66" charset="0"/>
              </a:rPr>
              <a:t>3 шаг - выделение существенных признаков</a:t>
            </a:r>
          </a:p>
          <a:p>
            <a:r>
              <a:rPr lang="ru-RU" sz="2400" dirty="0" smtClean="0">
                <a:latin typeface="Comic Sans MS" pitchFamily="66" charset="0"/>
              </a:rPr>
              <a:t> данного объекта;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573016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4 шаг - установление взаимосвязи частей, функций, признаков, свойств, качеств;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725144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5 шаг - обобщение основных свойств, качеств, функций данного объекта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88641"/>
            <a:ext cx="457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Сравнение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136339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 шаг - определение линий сравнения;</a:t>
            </a:r>
          </a:p>
          <a:p>
            <a:r>
              <a:rPr lang="ru-RU" sz="2400" dirty="0" smtClean="0">
                <a:latin typeface="Comic Sans MS" pitchFamily="66" charset="0"/>
              </a:rPr>
              <a:t>2 шаг- выделение в объектах признаков различия и сравнение по ним;</a:t>
            </a:r>
          </a:p>
          <a:p>
            <a:r>
              <a:rPr lang="ru-RU" sz="2400" dirty="0" smtClean="0">
                <a:latin typeface="Comic Sans MS" pitchFamily="66" charset="0"/>
              </a:rPr>
              <a:t>3 шаг- выводы о различии в объектах;</a:t>
            </a:r>
          </a:p>
          <a:p>
            <a:r>
              <a:rPr lang="ru-RU" sz="2400" dirty="0" smtClean="0">
                <a:latin typeface="Comic Sans MS" pitchFamily="66" charset="0"/>
              </a:rPr>
              <a:t>4 шаг- выделение признаков сходства в объектах;</a:t>
            </a:r>
          </a:p>
          <a:p>
            <a:r>
              <a:rPr lang="ru-RU" sz="2400" dirty="0" smtClean="0">
                <a:latin typeface="Comic Sans MS" pitchFamily="66" charset="0"/>
              </a:rPr>
              <a:t>5 шаг- выводы о сходстве;</a:t>
            </a:r>
          </a:p>
          <a:p>
            <a:r>
              <a:rPr lang="ru-RU" sz="2400" dirty="0" smtClean="0">
                <a:latin typeface="Comic Sans MS" pitchFamily="66" charset="0"/>
              </a:rPr>
              <a:t>6 шаг- обобщение по линиям различия и сходства.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Классификация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 шаг - выделение возможных видимых, непосредственно отражаемых признаков - оснований для</a:t>
            </a:r>
          </a:p>
          <a:p>
            <a:r>
              <a:rPr lang="ru-RU" sz="2400" dirty="0" smtClean="0">
                <a:latin typeface="Comic Sans MS" pitchFamily="66" charset="0"/>
              </a:rPr>
              <a:t>разделения объектов по группам;</a:t>
            </a:r>
          </a:p>
          <a:p>
            <a:r>
              <a:rPr lang="ru-RU" sz="2400" dirty="0" smtClean="0">
                <a:latin typeface="Comic Sans MS" pitchFamily="66" charset="0"/>
              </a:rPr>
              <a:t>2 шаг - определение существенных признаков объединения объектов в группы;</a:t>
            </a:r>
          </a:p>
          <a:p>
            <a:r>
              <a:rPr lang="ru-RU" sz="2400" dirty="0" smtClean="0">
                <a:latin typeface="Comic Sans MS" pitchFamily="66" charset="0"/>
              </a:rPr>
              <a:t>3 шаг - отнесение объектов к группе на основе подведения их под конкретное понятие;</a:t>
            </a:r>
          </a:p>
          <a:p>
            <a:r>
              <a:rPr lang="ru-RU" sz="2400" dirty="0" smtClean="0">
                <a:latin typeface="Comic Sans MS" pitchFamily="66" charset="0"/>
              </a:rPr>
              <a:t>4 шаг - выполнение действия классификации на основе общего понятия;</a:t>
            </a:r>
          </a:p>
          <a:p>
            <a:r>
              <a:rPr lang="ru-RU" sz="2400" dirty="0" smtClean="0">
                <a:latin typeface="Comic Sans MS" pitchFamily="66" charset="0"/>
              </a:rPr>
              <a:t>5 шаг - моделирование (схематизация) процесса выполнения действия классификации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572560" cy="6500858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Установление причинно-следственных связей и отношений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 шаг - установление прямых, внешне представленных зависимостей между объектами, явлениями;</a:t>
            </a:r>
          </a:p>
          <a:p>
            <a:r>
              <a:rPr lang="ru-RU" sz="2400" dirty="0" smtClean="0">
                <a:latin typeface="Comic Sans MS" pitchFamily="66" charset="0"/>
              </a:rPr>
              <a:t>2 шаг - установление наглядно представленных обратных связей;</a:t>
            </a:r>
          </a:p>
          <a:p>
            <a:r>
              <a:rPr lang="ru-RU" sz="2400" dirty="0" smtClean="0">
                <a:latin typeface="Comic Sans MS" pitchFamily="66" charset="0"/>
              </a:rPr>
              <a:t>3 шаг - определение скрытых прямых и обратных зависимостей в результате суждений, рассуждений и умозаключений;</a:t>
            </a:r>
          </a:p>
          <a:p>
            <a:r>
              <a:rPr lang="ru-RU" sz="2400" dirty="0" smtClean="0">
                <a:latin typeface="Comic Sans MS" pitchFamily="66" charset="0"/>
              </a:rPr>
              <a:t>4 шаг - прогнозирование возможных причин и следствий различных событий;</a:t>
            </a:r>
          </a:p>
          <a:p>
            <a:r>
              <a:rPr lang="ru-RU" sz="2400" dirty="0" smtClean="0">
                <a:latin typeface="Comic Sans MS" pitchFamily="66" charset="0"/>
              </a:rPr>
              <a:t>5 шаг - моделирование причинно-следственных связей между объектами.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 </a:t>
            </a:r>
            <a:endParaRPr lang="ru-RU" sz="2400" dirty="0" smtClean="0">
              <a:latin typeface="Comic Sans MS" pitchFamily="66" charset="0"/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3429000"/>
            <a:ext cx="3312368" cy="1969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Типы исследования</a:t>
            </a:r>
          </a:p>
          <a:p>
            <a:endParaRPr lang="ru-RU" sz="3200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412776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 </a:t>
            </a:r>
            <a:r>
              <a:rPr lang="ru-RU" sz="2400" dirty="0" smtClean="0">
                <a:latin typeface="Comic Sans MS" pitchFamily="66" charset="0"/>
              </a:rPr>
              <a:t>Путешествие по «реке времени»;</a:t>
            </a:r>
          </a:p>
          <a:p>
            <a:r>
              <a:rPr lang="ru-RU" sz="2400" dirty="0" smtClean="0">
                <a:latin typeface="Comic Sans MS" pitchFamily="66" charset="0"/>
              </a:rPr>
              <a:t>• Проекты;</a:t>
            </a:r>
          </a:p>
          <a:p>
            <a:r>
              <a:rPr lang="ru-RU" sz="2400" dirty="0" smtClean="0">
                <a:latin typeface="Comic Sans MS" pitchFamily="66" charset="0"/>
              </a:rPr>
              <a:t>• Наблюдения;</a:t>
            </a:r>
          </a:p>
          <a:p>
            <a:r>
              <a:rPr lang="ru-RU" sz="2400" dirty="0" smtClean="0">
                <a:latin typeface="Comic Sans MS" pitchFamily="66" charset="0"/>
              </a:rPr>
              <a:t>• Дидактические игры;</a:t>
            </a:r>
          </a:p>
          <a:p>
            <a:r>
              <a:rPr lang="ru-RU" sz="2400" dirty="0" smtClean="0">
                <a:latin typeface="Comic Sans MS" pitchFamily="66" charset="0"/>
              </a:rPr>
              <a:t>• Экологические игры;</a:t>
            </a:r>
          </a:p>
          <a:p>
            <a:r>
              <a:rPr lang="ru-RU" sz="2400" dirty="0" smtClean="0">
                <a:latin typeface="Comic Sans MS" pitchFamily="66" charset="0"/>
              </a:rPr>
              <a:t>• Экскурсии;</a:t>
            </a:r>
          </a:p>
          <a:p>
            <a:r>
              <a:rPr lang="ru-RU" sz="2400" dirty="0" smtClean="0">
                <a:latin typeface="Comic Sans MS" pitchFamily="66" charset="0"/>
              </a:rPr>
              <a:t>• Работа со схемами, планами, моделями;</a:t>
            </a:r>
          </a:p>
          <a:p>
            <a:r>
              <a:rPr lang="ru-RU" sz="2400" dirty="0" smtClean="0">
                <a:latin typeface="Comic Sans MS" pitchFamily="66" charset="0"/>
              </a:rPr>
              <a:t>• Просмотр </a:t>
            </a:r>
            <a:r>
              <a:rPr lang="ru-RU" sz="2400" dirty="0" err="1" smtClean="0">
                <a:latin typeface="Comic Sans MS" pitchFamily="66" charset="0"/>
              </a:rPr>
              <a:t>мультимедийных</a:t>
            </a:r>
            <a:r>
              <a:rPr lang="ru-RU" sz="2400" dirty="0" smtClean="0">
                <a:latin typeface="Comic Sans MS" pitchFamily="66" charset="0"/>
              </a:rPr>
              <a:t> презентаций, мультфильмов,</a:t>
            </a:r>
          </a:p>
          <a:p>
            <a:r>
              <a:rPr lang="ru-RU" sz="2400" dirty="0" smtClean="0">
                <a:latin typeface="Comic Sans MS" pitchFamily="66" charset="0"/>
              </a:rPr>
              <a:t>фильмов, пр.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2656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Опыты ;</a:t>
            </a:r>
          </a:p>
          <a:p>
            <a:r>
              <a:rPr lang="ru-RU" sz="2400" dirty="0" smtClean="0">
                <a:latin typeface="Comic Sans MS" pitchFamily="66" charset="0"/>
              </a:rPr>
              <a:t>• Экспериментирование;</a:t>
            </a:r>
          </a:p>
          <a:p>
            <a:r>
              <a:rPr lang="ru-RU" sz="2400" dirty="0" smtClean="0">
                <a:latin typeface="Comic Sans MS" pitchFamily="66" charset="0"/>
              </a:rPr>
              <a:t>• Коллекционирование;</a:t>
            </a:r>
          </a:p>
          <a:p>
            <a:r>
              <a:rPr lang="ru-RU" sz="2400" dirty="0" smtClean="0">
                <a:latin typeface="Comic Sans MS" pitchFamily="66" charset="0"/>
              </a:rPr>
              <a:t>• Путешествие по карте;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Comic Sans MS" pitchFamily="66" charset="0"/>
              </a:rPr>
              <a:t>«Как сегодня воспитывать ребенка человеком завтрашнего дня? Какие знания дать ему завтра в дорогу</a:t>
            </a:r>
            <a:r>
              <a:rPr lang="ru-RU" b="1" dirty="0" smtClean="0">
                <a:latin typeface="Comic Sans MS" pitchFamily="66" charset="0"/>
              </a:rPr>
              <a:t>?»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Осмысление </a:t>
            </a:r>
            <a:r>
              <a:rPr lang="ru-RU" sz="2800" dirty="0">
                <a:latin typeface="Comic Sans MS" pitchFamily="66" charset="0"/>
              </a:rPr>
              <a:t>этого вопроса должно происходить через осознание резко измененного социального заказа: вчера нужен был исполнитель, а сегодня – творческая личность с активной жизненной позицией, с собственным логическим мышлением</a:t>
            </a:r>
          </a:p>
        </p:txBody>
      </p:sp>
      <p:pic>
        <p:nvPicPr>
          <p:cNvPr id="4" name="Рисунок 3" descr="http://img1.liveinternet.ru/images/attach/c/10/108/947/108947313_33.pn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429132"/>
            <a:ext cx="3690950" cy="26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620688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Опыт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720840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Основной метод исследования, научный процесс, целенаправленное действие, при успешной реализации которого подтверждается или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опровергается гипотеза.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Для реализации задач может использоваться специальное оборудование, при этом опытное пространство всегда ограничено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843808" y="-243408"/>
            <a:ext cx="5544616" cy="22322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Эксперимент</a:t>
            </a:r>
            <a:r>
              <a:rPr lang="ru-RU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4888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Это метод исследования, осуществляемый в</a:t>
            </a:r>
          </a:p>
          <a:p>
            <a:r>
              <a:rPr lang="ru-RU" sz="2400" dirty="0" smtClean="0">
                <a:latin typeface="Comic Sans MS" pitchFamily="66" charset="0"/>
              </a:rPr>
              <a:t>управляемых условиях для подтверждения гипотезы.</a:t>
            </a:r>
          </a:p>
          <a:p>
            <a:r>
              <a:rPr lang="ru-RU" sz="2400" dirty="0" smtClean="0">
                <a:latin typeface="Comic Sans MS" pitchFamily="66" charset="0"/>
              </a:rPr>
              <a:t>Экспериментатор активно взаимодействует с</a:t>
            </a:r>
          </a:p>
          <a:p>
            <a:r>
              <a:rPr lang="ru-RU" sz="2400" dirty="0" smtClean="0">
                <a:latin typeface="Comic Sans MS" pitchFamily="66" charset="0"/>
              </a:rPr>
              <a:t>объектом и направляет его, что отличает данный</a:t>
            </a:r>
          </a:p>
          <a:p>
            <a:r>
              <a:rPr lang="ru-RU" sz="2400" dirty="0" smtClean="0">
                <a:latin typeface="Comic Sans MS" pitchFamily="66" charset="0"/>
              </a:rPr>
              <a:t>процесс от наблюдения.</a:t>
            </a:r>
          </a:p>
          <a:p>
            <a:r>
              <a:rPr lang="ru-RU" sz="2400" dirty="0" smtClean="0">
                <a:latin typeface="Comic Sans MS" pitchFamily="66" charset="0"/>
              </a:rPr>
              <a:t>• Это метод научного познания, при котором объекты</a:t>
            </a:r>
          </a:p>
          <a:p>
            <a:r>
              <a:rPr lang="ru-RU" sz="2400" dirty="0" smtClean="0">
                <a:latin typeface="Comic Sans MS" pitchFamily="66" charset="0"/>
              </a:rPr>
              <a:t>погружаются в искусственно созданную среду, а их</a:t>
            </a:r>
          </a:p>
          <a:p>
            <a:r>
              <a:rPr lang="ru-RU" sz="2400" dirty="0" smtClean="0">
                <a:latin typeface="Comic Sans MS" pitchFamily="66" charset="0"/>
              </a:rPr>
              <a:t>поведение управляется экспериментатором. Главная</a:t>
            </a:r>
          </a:p>
          <a:p>
            <a:r>
              <a:rPr lang="ru-RU" sz="2400" dirty="0" smtClean="0">
                <a:latin typeface="Comic Sans MS" pitchFamily="66" charset="0"/>
              </a:rPr>
              <a:t>цель такого действия – проверка гипотезы, поиск</a:t>
            </a:r>
          </a:p>
          <a:p>
            <a:r>
              <a:rPr lang="ru-RU" sz="2400" dirty="0" smtClean="0">
                <a:latin typeface="Comic Sans MS" pitchFamily="66" charset="0"/>
              </a:rPr>
              <a:t>новых фактов, которые могут ответить на важные</a:t>
            </a:r>
          </a:p>
          <a:p>
            <a:r>
              <a:rPr lang="ru-RU" sz="2400" dirty="0" smtClean="0">
                <a:latin typeface="Comic Sans MS" pitchFamily="66" charset="0"/>
              </a:rPr>
              <a:t>для науки вопросы.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Наблюдение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4032448" cy="5472608"/>
          </a:xfrm>
          <a:solidFill>
            <a:schemeClr val="bg1"/>
          </a:solidFill>
          <a:ln w="38100">
            <a:solidFill>
              <a:schemeClr val="tx2"/>
            </a:solidFill>
          </a:ln>
          <a:effectLst/>
        </p:spPr>
        <p:txBody>
          <a:bodyPr>
            <a:noAutofit/>
          </a:bodyPr>
          <a:lstStyle/>
          <a:p>
            <a:r>
              <a:rPr lang="ru-RU" sz="2200" dirty="0" smtClean="0">
                <a:latin typeface="Comic Sans MS" pitchFamily="66" charset="0"/>
              </a:rPr>
              <a:t>Это метод познания, при котором наблюдатель</a:t>
            </a:r>
          </a:p>
          <a:p>
            <a:pPr>
              <a:buNone/>
            </a:pPr>
            <a:r>
              <a:rPr lang="ru-RU" sz="2200" dirty="0" smtClean="0">
                <a:latin typeface="Comic Sans MS" pitchFamily="66" charset="0"/>
              </a:rPr>
              <a:t>     изучает свойства исследуемого объекта и фиксирует их. </a:t>
            </a:r>
          </a:p>
          <a:p>
            <a:r>
              <a:rPr lang="ru-RU" sz="2200" dirty="0" smtClean="0">
                <a:latin typeface="Comic Sans MS" pitchFamily="66" charset="0"/>
              </a:rPr>
              <a:t>Вмешательство в естественную</a:t>
            </a:r>
          </a:p>
          <a:p>
            <a:pPr>
              <a:buNone/>
            </a:pPr>
            <a:r>
              <a:rPr lang="ru-RU" sz="2200" dirty="0" smtClean="0">
                <a:latin typeface="Comic Sans MS" pitchFamily="66" charset="0"/>
              </a:rPr>
              <a:t>     среду минимально, а проводить данные</a:t>
            </a:r>
          </a:p>
          <a:p>
            <a:pPr>
              <a:buNone/>
            </a:pPr>
            <a:r>
              <a:rPr lang="ru-RU" sz="2200" dirty="0" smtClean="0">
                <a:latin typeface="Comic Sans MS" pitchFamily="66" charset="0"/>
              </a:rPr>
              <a:t>     мероприятия может любое лицо, даже при</a:t>
            </a:r>
          </a:p>
          <a:p>
            <a:pPr>
              <a:buNone/>
            </a:pPr>
            <a:r>
              <a:rPr lang="ru-RU" sz="2200" dirty="0" smtClean="0">
                <a:latin typeface="Comic Sans MS" pitchFamily="66" charset="0"/>
              </a:rPr>
              <a:t>    отсутствии оборудования и техники, а также</a:t>
            </a:r>
          </a:p>
          <a:p>
            <a:pPr>
              <a:buNone/>
            </a:pPr>
            <a:r>
              <a:rPr lang="ru-RU" sz="2200" dirty="0" smtClean="0">
                <a:latin typeface="Comic Sans MS" pitchFamily="66" charset="0"/>
              </a:rPr>
              <a:t>     специальных познаний.</a:t>
            </a:r>
            <a:endParaRPr lang="ru-RU" sz="2200" dirty="0"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4032448" cy="543039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Коллекционирование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(классификационная работа, задача – освоение родовидовых отношений).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Деятельность в контексте «коллекционирования»: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 поиск черт сходства и различия между объектами в ходе обсуждения – рассуждения, поиск возможных оснований для их группировки;</a:t>
            </a:r>
          </a:p>
          <a:p>
            <a:r>
              <a:rPr lang="ru-RU" sz="2400" dirty="0" smtClean="0">
                <a:latin typeface="Comic Sans MS" pitchFamily="66" charset="0"/>
              </a:rPr>
              <a:t> Размещение материала в квалификационной таблице (если материал реальный – размещение в емкости в идее коллекций, а на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 классификационную таблицу прикрепляются замещающие их картинки или ярлычки с названиями этих предметов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643998" cy="6500858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Путешествие по карте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725144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• - </a:t>
            </a:r>
            <a:r>
              <a:rPr lang="ru-RU" sz="2000" dirty="0" smtClean="0">
                <a:latin typeface="Comic Sans MS" pitchFamily="66" charset="0"/>
              </a:rPr>
              <a:t>заполнение участка контурной физической карты полушарий, линиями пройденных маршрутов, вырезками – метками (животных,</a:t>
            </a:r>
          </a:p>
          <a:p>
            <a:r>
              <a:rPr lang="ru-RU" sz="2000" dirty="0" smtClean="0">
                <a:latin typeface="Comic Sans MS" pitchFamily="66" charset="0"/>
              </a:rPr>
              <a:t>растений, людей, занятых типичным трудом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8072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Деятельность в контексте «путешествие по карте»:</a:t>
            </a:r>
          </a:p>
          <a:p>
            <a:r>
              <a:rPr lang="ru-RU" sz="2000" dirty="0" smtClean="0">
                <a:latin typeface="Comic Sans MS" pitchFamily="66" charset="0"/>
              </a:rPr>
              <a:t>• - обсуждение и выбор пункта назначения, подходящего для путешествия вида транспорта;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198884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• - </a:t>
            </a:r>
            <a:r>
              <a:rPr lang="ru-RU" sz="2000" dirty="0" smtClean="0">
                <a:latin typeface="Comic Sans MS" pitchFamily="66" charset="0"/>
              </a:rPr>
              <a:t>обозначение возможного маршрута путешествия,  высказывание предположений, что может встретиться на пути</a:t>
            </a:r>
            <a:r>
              <a:rPr lang="ru-RU" dirty="0" smtClean="0">
                <a:latin typeface="Comic Sans MS" pitchFamily="66" charset="0"/>
              </a:rPr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864" y="2924944"/>
            <a:ext cx="5400600" cy="225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• </a:t>
            </a:r>
            <a:r>
              <a:rPr lang="ru-RU" sz="2000" dirty="0" smtClean="0">
                <a:latin typeface="Comic Sans MS" pitchFamily="66" charset="0"/>
              </a:rPr>
              <a:t>- изучение растительного животного мира данной местности, рельефа местности, природных ландшафтов, особенности жизнедеятельности людей в данной местности и т.п</a:t>
            </a:r>
            <a:r>
              <a:rPr lang="ru-RU" dirty="0" smtClean="0">
                <a:latin typeface="Comic Sans MS" pitchFamily="66" charset="0"/>
              </a:rPr>
              <a:t>.;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577064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95050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Путешествие по «реке времени» </a:t>
            </a:r>
          </a:p>
          <a:p>
            <a:r>
              <a:rPr lang="ru-RU" dirty="0" smtClean="0"/>
              <a:t>(задача – освоение временных отношений (представления об историческом</a:t>
            </a:r>
          </a:p>
          <a:p>
            <a:r>
              <a:rPr lang="ru-RU" dirty="0" smtClean="0"/>
              <a:t> времени – от прошлого к настоящему)).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9649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Деятельность в контексте «путешествие по времени»</a:t>
            </a:r>
          </a:p>
          <a:p>
            <a:r>
              <a:rPr lang="ru-RU" sz="2000" dirty="0" smtClean="0"/>
              <a:t>• - обсуждение и выбор временного отрезка (прошлое, настоящее,</a:t>
            </a:r>
          </a:p>
          <a:p>
            <a:r>
              <a:rPr lang="ru-RU" sz="2000" dirty="0" smtClean="0"/>
              <a:t> будущее, время года, время суток, пр.);</a:t>
            </a:r>
          </a:p>
          <a:p>
            <a:r>
              <a:rPr lang="ru-RU" sz="2000" dirty="0" smtClean="0"/>
              <a:t>• - обозначение возможных признаков временного отрезка, высказывание предположений, что может встретиться</a:t>
            </a:r>
          </a:p>
          <a:p>
            <a:r>
              <a:rPr lang="ru-RU" sz="2000" dirty="0" smtClean="0"/>
              <a:t> в данный период времени ;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•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5085184"/>
            <a:ext cx="8533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• </a:t>
            </a:r>
            <a:r>
              <a:rPr lang="ru-RU" sz="2000" dirty="0" smtClean="0"/>
              <a:t>- заполнение карты-панно, «ленты времени»,</a:t>
            </a:r>
          </a:p>
          <a:p>
            <a:r>
              <a:rPr lang="ru-RU" sz="2000" dirty="0" smtClean="0"/>
              <a:t> книги жизни (истории «Что было до….»),</a:t>
            </a:r>
          </a:p>
          <a:p>
            <a:r>
              <a:rPr lang="ru-RU" sz="2000" dirty="0" smtClean="0"/>
              <a:t> дневника путешествия</a:t>
            </a:r>
          </a:p>
          <a:p>
            <a:r>
              <a:rPr lang="ru-RU" sz="2000" dirty="0" smtClean="0"/>
              <a:t> по времени, пр.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63280" y="3284984"/>
            <a:ext cx="64807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изучение растительного животного мира данного времени, особенности жизнедеятельности людей в данное время (жилище, транспорт, письменность,</a:t>
            </a:r>
          </a:p>
          <a:p>
            <a:r>
              <a:rPr lang="ru-RU" sz="2000" dirty="0" smtClean="0"/>
              <a:t>временной последовательности событий, истории профессий и т.п.;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Comic Sans MS" pitchFamily="66" charset="0"/>
              </a:rPr>
              <a:t>Формы активизации познавательно-исследовательской деятельности: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Игра (сюжетно-ролевая, дидактическая, ситуационная);</a:t>
            </a:r>
          </a:p>
          <a:p>
            <a:r>
              <a:rPr lang="ru-RU" sz="2000" dirty="0" smtClean="0">
                <a:latin typeface="Comic Sans MS" pitchFamily="66" charset="0"/>
              </a:rPr>
              <a:t>Экскурсия;</a:t>
            </a:r>
          </a:p>
          <a:p>
            <a:r>
              <a:rPr lang="ru-RU" sz="2000" dirty="0" smtClean="0">
                <a:latin typeface="Comic Sans MS" pitchFamily="66" charset="0"/>
              </a:rPr>
              <a:t>Экспериментирование;</a:t>
            </a:r>
          </a:p>
          <a:p>
            <a:r>
              <a:rPr lang="ru-RU" sz="2000" dirty="0" smtClean="0">
                <a:latin typeface="Comic Sans MS" pitchFamily="66" charset="0"/>
              </a:rPr>
              <a:t> Совместная экспериментально-исследовательская деятельность </a:t>
            </a:r>
          </a:p>
          <a:p>
            <a:r>
              <a:rPr lang="ru-RU" sz="2000" dirty="0" smtClean="0">
                <a:latin typeface="Comic Sans MS" pitchFamily="66" charset="0"/>
              </a:rPr>
              <a:t> Проектная деятельность;</a:t>
            </a:r>
          </a:p>
          <a:p>
            <a:r>
              <a:rPr lang="ru-RU" sz="2000" dirty="0" smtClean="0">
                <a:latin typeface="Comic Sans MS" pitchFamily="66" charset="0"/>
              </a:rPr>
              <a:t> Познавательные беседы;</a:t>
            </a:r>
          </a:p>
          <a:p>
            <a:r>
              <a:rPr lang="ru-RU" sz="2000" dirty="0" smtClean="0">
                <a:latin typeface="Comic Sans MS" pitchFamily="66" charset="0"/>
              </a:rPr>
              <a:t>Чтение рассказов, легенд, историй;</a:t>
            </a:r>
          </a:p>
          <a:p>
            <a:r>
              <a:rPr lang="ru-RU" sz="2000" dirty="0" smtClean="0">
                <a:latin typeface="Comic Sans MS" pitchFamily="66" charset="0"/>
              </a:rPr>
              <a:t> Просмотр фильмов, презентаций, мультфильмов;</a:t>
            </a:r>
          </a:p>
          <a:p>
            <a:r>
              <a:rPr lang="ru-RU" sz="2000" dirty="0" smtClean="0">
                <a:latin typeface="Comic Sans MS" pitchFamily="66" charset="0"/>
              </a:rPr>
              <a:t> Прогулка; поход.</a:t>
            </a:r>
          </a:p>
          <a:p>
            <a:r>
              <a:rPr lang="ru-RU" sz="2000" dirty="0" smtClean="0">
                <a:latin typeface="Comic Sans MS" pitchFamily="66" charset="0"/>
              </a:rPr>
              <a:t> Проблемная ситуация;</a:t>
            </a:r>
          </a:p>
          <a:p>
            <a:r>
              <a:rPr lang="ru-RU" sz="2000" dirty="0" smtClean="0">
                <a:latin typeface="Comic Sans MS" pitchFamily="66" charset="0"/>
              </a:rPr>
              <a:t> Продуктивная деятельность;</a:t>
            </a:r>
          </a:p>
          <a:p>
            <a:r>
              <a:rPr lang="ru-RU" sz="2000" dirty="0" smtClean="0">
                <a:latin typeface="Comic Sans MS" pitchFamily="66" charset="0"/>
              </a:rPr>
              <a:t>Викторины, научные конференции;</a:t>
            </a:r>
          </a:p>
          <a:p>
            <a:r>
              <a:rPr lang="ru-RU" sz="2000" dirty="0" smtClean="0">
                <a:latin typeface="Comic Sans MS" pitchFamily="66" charset="0"/>
              </a:rPr>
              <a:t> Мастер-классы;</a:t>
            </a:r>
          </a:p>
          <a:p>
            <a:r>
              <a:rPr lang="ru-RU" sz="2000" dirty="0" smtClean="0">
                <a:latin typeface="Comic Sans MS" pitchFamily="66" charset="0"/>
              </a:rPr>
              <a:t> Макетирование ;</a:t>
            </a:r>
          </a:p>
          <a:p>
            <a:r>
              <a:rPr lang="ru-RU" sz="2000" dirty="0" smtClean="0">
                <a:latin typeface="Comic Sans MS" pitchFamily="66" charset="0"/>
              </a:rPr>
              <a:t> Решение ситуационных задач, др.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Для поддержания интереса к познавательному экспериментированию можно использовать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4713387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Comic Sans MS" pitchFamily="66" charset="0"/>
                <a:cs typeface="Times New Roman" pitchFamily="18" charset="0"/>
              </a:rPr>
              <a:t>Реальные события: яркие природные явления и общественные события.</a:t>
            </a:r>
          </a:p>
          <a:p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8000" dirty="0" smtClean="0">
                <a:latin typeface="Comic Sans MS" pitchFamily="66" charset="0"/>
                <a:cs typeface="Times New Roman" pitchFamily="18" charset="0"/>
              </a:rPr>
              <a:t>События специально «смоделированные» воспитателем: внесение в группу предметов с необычным эффектом или назначением, ранее неизвестных детям, вызывающих неподдельный интерес и исследовательскую активность («Что это такое? Что с этим делать? Как это действует?»). Такими предметами могут быть магнит, коллекция минералов, иллюстрации-вырезки на определенную тему. </a:t>
            </a:r>
          </a:p>
          <a:p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8000" dirty="0" smtClean="0">
                <a:latin typeface="Comic Sans MS" pitchFamily="66" charset="0"/>
                <a:cs typeface="Times New Roman" pitchFamily="18" charset="0"/>
              </a:rPr>
              <a:t>Воображаемые события, происходящие в художественном произведении, которое воспитатель читает или напоминает детям (например, полет на воздушном шаре персонажей книги Н. Носова «Приключения Незнайки и его друзей »).</a:t>
            </a:r>
          </a:p>
          <a:p>
            <a:endParaRPr lang="ru-RU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8000" dirty="0" smtClean="0">
                <a:latin typeface="Comic Sans MS" pitchFamily="66" charset="0"/>
                <a:cs typeface="Times New Roman" pitchFamily="18" charset="0"/>
              </a:rPr>
              <a:t>Стимулом к исследованию могут быть события, происходящие в жизни группы, «заражающие» большую часть детей и приводящие к довольно устойчивым интересам (например, кто-то принес свою коллекцию, и все, вслед за ним, увлеклись динозаврами, марками, сбором красивых камней и т. п.).</a:t>
            </a:r>
          </a:p>
          <a:p>
            <a:endParaRPr lang="ru-RU" sz="7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4876" y="2786058"/>
            <a:ext cx="45719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Учебное исследование дошкольника, так же, как и исследование, проводимое взрослым исследователем, неизбежно включает следующие элементы:</a:t>
            </a:r>
          </a:p>
          <a:p>
            <a:r>
              <a:rPr lang="ru-RU" dirty="0" smtClean="0">
                <a:latin typeface="Comic Sans MS" pitchFamily="66" charset="0"/>
              </a:rPr>
              <a:t> выделение и постановку проблемы (выбор темы исследования);</a:t>
            </a:r>
          </a:p>
          <a:p>
            <a:r>
              <a:rPr lang="ru-RU" dirty="0" smtClean="0">
                <a:latin typeface="Comic Sans MS" pitchFamily="66" charset="0"/>
              </a:rPr>
              <a:t> выработку гипотез;</a:t>
            </a:r>
          </a:p>
          <a:p>
            <a:r>
              <a:rPr lang="ru-RU" dirty="0" smtClean="0">
                <a:latin typeface="Comic Sans MS" pitchFamily="66" charset="0"/>
              </a:rPr>
              <a:t> поиск и предложение возможных вариантов решения;</a:t>
            </a:r>
          </a:p>
          <a:p>
            <a:r>
              <a:rPr lang="ru-RU" dirty="0" smtClean="0">
                <a:latin typeface="Comic Sans MS" pitchFamily="66" charset="0"/>
              </a:rPr>
              <a:t> сбор материала;</a:t>
            </a:r>
          </a:p>
          <a:p>
            <a:r>
              <a:rPr lang="ru-RU" dirty="0" smtClean="0">
                <a:latin typeface="Comic Sans MS" pitchFamily="66" charset="0"/>
              </a:rPr>
              <a:t> анализ и обобщение полученных данных;</a:t>
            </a:r>
          </a:p>
          <a:p>
            <a:r>
              <a:rPr lang="ru-RU" dirty="0" smtClean="0">
                <a:latin typeface="Comic Sans MS" pitchFamily="66" charset="0"/>
              </a:rPr>
              <a:t> подготовку и защиту итогового продукта (сообщение, доклад, макет и др.).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42852"/>
            <a:ext cx="8715436" cy="635798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Что дает исследовательская деятельность дошкольникам</a:t>
            </a:r>
            <a:r>
              <a:rPr lang="ru-RU" sz="3200" b="1" dirty="0" smtClean="0">
                <a:latin typeface="Comic Sans MS" pitchFamily="66" charset="0"/>
              </a:rPr>
              <a:t>?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greenmama.ua/dn_images/02/60/04/48/127080472514.gif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85926"/>
            <a:ext cx="507209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428605"/>
            <a:ext cx="8215370" cy="614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во-первых, способствует развитию, как познавательной потребности, так и творческой деятельности;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во-вторых, учит самостоятельному поиску, открытию и усвоению нового;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в-третьих, облегчает овладение методом научного познания в процессе поисковой деятельности;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в-четвертых, способствует творческому развитию личности, являясь одним из направлений развития детской способности быть исследователем.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42852"/>
            <a:ext cx="8786874" cy="6572296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59" cy="6429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8715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Характеристика этапов процесса познания окружающей действительности детей дошкольного возраста с позиций личностного развития ребенка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nrmdobu-ousad.ucoz.ru/papka/qqqqqq/f0576611319232e90dbc0405237dec8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357982" cy="4972072"/>
          </a:xfrm>
          <a:prstGeom prst="round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88640"/>
            <a:ext cx="8352928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Младший дошкольный возраст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527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Развитие ориентировочно-исследовательской деятельности: найти, рассмотреть, разобрать, проникнуть внутрь, ощупать, соотнести, проследить, изменить, попробовать на вкус, испытать на прочность, сопоставить, установить простейшие внешние связи, причины,       </a:t>
            </a:r>
          </a:p>
          <a:p>
            <a:r>
              <a:rPr lang="ru-RU" dirty="0" smtClean="0">
                <a:latin typeface="Comic Sans MS" pitchFamily="66" charset="0"/>
              </a:rPr>
              <a:t>Познание ребенком окружающего мира осуществляется через органы чувств и процессы чувственного отражения - ощущения и восприятия. Ведущим органом обследования является рука, глаза следуют за ней, а слово лишь обозначает действие или его результат    </a:t>
            </a:r>
          </a:p>
          <a:p>
            <a:r>
              <a:rPr lang="ru-RU" dirty="0" smtClean="0">
                <a:latin typeface="Comic Sans MS" pitchFamily="66" charset="0"/>
              </a:rPr>
              <a:t>Мышление 3-летнего ребенка преимущественно наглядно-действенное. Это означает, что решение проблемы он осуществляет практическим действием с наглядно данными предметами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642942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Возраст 4-5 лет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http://www.edu.cap.ru/home/5022/kartinki/deti%20igraut.pn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24000"/>
            <a:ext cx="6357982" cy="47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Это возрастной пик "почемучек".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Ребенок переходит на новый уровень общения со взрослым - познавательный, у него возникает </a:t>
            </a:r>
            <a:r>
              <a:rPr lang="ru-RU" sz="2400" dirty="0" err="1" smtClean="0">
                <a:latin typeface="Comic Sans MS" pitchFamily="66" charset="0"/>
              </a:rPr>
              <a:t>ненасыщаемая</a:t>
            </a:r>
            <a:r>
              <a:rPr lang="ru-RU" sz="2400" dirty="0" smtClean="0">
                <a:latin typeface="Comic Sans MS" pitchFamily="66" charset="0"/>
              </a:rPr>
              <a:t> потребность познать окружающий мир. Ведущими остаются процессы чувственного познания.          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В процессе восприятия одновременно участвуют и рука, и речь, и глаза. Ребенок </a:t>
            </a:r>
            <a:r>
              <a:rPr lang="ru-RU" sz="2400" dirty="0" smtClean="0">
                <a:latin typeface="Comic Sans MS" pitchFamily="66" charset="0"/>
              </a:rPr>
              <a:t>свои обследовательские </a:t>
            </a:r>
            <a:r>
              <a:rPr lang="ru-RU" sz="2400" dirty="0" smtClean="0">
                <a:latin typeface="Comic Sans MS" pitchFamily="66" charset="0"/>
              </a:rPr>
              <a:t>действия сопровождает словом.   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Наряду с наглядно-действенным у ребенка достаточно ярко представлено и образное мышление,          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4-летний ребенок уже способен к элементарному анализу, систематизации и классификации. Он рассуждает, высказывает простые суждения и умозаключения; способен устанавливать причинно-следственные зависимости между реально представленными объектами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1413</Words>
  <Application>Microsoft Office PowerPoint</Application>
  <PresentationFormat>Экран (4:3)</PresentationFormat>
  <Paragraphs>158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Изображение</vt:lpstr>
      <vt:lpstr>Слайд 1</vt:lpstr>
      <vt:lpstr>«Как сегодня воспитывать ребенка человеком завтрашнего дня? Какие знания дать ему завтра в дорогу?»</vt:lpstr>
      <vt:lpstr>Что дает исследовательская деятельность дошкольникам?</vt:lpstr>
      <vt:lpstr>Слайд 4</vt:lpstr>
      <vt:lpstr>Слайд 5</vt:lpstr>
      <vt:lpstr>Слайд 6</vt:lpstr>
      <vt:lpstr>Слайд 7</vt:lpstr>
      <vt:lpstr>Возраст 4-5 лет </vt:lpstr>
      <vt:lpstr>Слайд 9</vt:lpstr>
      <vt:lpstr>5 лет - период заметного интеллектуального развития. </vt:lpstr>
      <vt:lpstr>Слайд 11</vt:lpstr>
      <vt:lpstr>Возраст 6-7 лет</vt:lpstr>
      <vt:lpstr>Слайд 13</vt:lpstr>
      <vt:lpstr>        Алгоритмы умственных действий  </vt:lpstr>
      <vt:lpstr>Слайд 15</vt:lpstr>
      <vt:lpstr>Слайд 16</vt:lpstr>
      <vt:lpstr>Классификация </vt:lpstr>
      <vt:lpstr>Установление причинно-следственных связей и отношений </vt:lpstr>
      <vt:lpstr>Слайд 19</vt:lpstr>
      <vt:lpstr>Слайд 20</vt:lpstr>
      <vt:lpstr>Слайд 21</vt:lpstr>
      <vt:lpstr>Наблюдение</vt:lpstr>
      <vt:lpstr>Коллекционирование (классификационная работа, задача – освоение родовидовых отношений).</vt:lpstr>
      <vt:lpstr>Слайд 24</vt:lpstr>
      <vt:lpstr>Слайд 25</vt:lpstr>
      <vt:lpstr>Формы активизации познавательно-исследовательской деятельности:</vt:lpstr>
      <vt:lpstr>Для поддержания интереса к познавательному экспериментированию можно использовать: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Познавательно-исследовательская деятельность  как направление развития личности дошкольника  в условиях внедрения ФГОС в образовательный процесс ДОУ.</dc:title>
  <dc:creator>Надежда Николаевна</dc:creator>
  <cp:lastModifiedBy>User</cp:lastModifiedBy>
  <cp:revision>156</cp:revision>
  <dcterms:created xsi:type="dcterms:W3CDTF">2014-10-15T16:32:53Z</dcterms:created>
  <dcterms:modified xsi:type="dcterms:W3CDTF">2014-10-27T05:19:20Z</dcterms:modified>
</cp:coreProperties>
</file>